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</p:sldMasterIdLst>
  <p:notesMasterIdLst>
    <p:notesMasterId r:id="rId46"/>
  </p:notesMasterIdLst>
  <p:handoutMasterIdLst>
    <p:handoutMasterId r:id="rId47"/>
  </p:handoutMasterIdLst>
  <p:sldIdLst>
    <p:sldId id="391" r:id="rId2"/>
    <p:sldId id="418" r:id="rId3"/>
    <p:sldId id="419" r:id="rId4"/>
    <p:sldId id="420" r:id="rId5"/>
    <p:sldId id="421" r:id="rId6"/>
    <p:sldId id="422" r:id="rId7"/>
    <p:sldId id="423" r:id="rId8"/>
    <p:sldId id="424" r:id="rId9"/>
    <p:sldId id="425" r:id="rId10"/>
    <p:sldId id="426" r:id="rId11"/>
    <p:sldId id="427" r:id="rId12"/>
    <p:sldId id="429" r:id="rId13"/>
    <p:sldId id="428" r:id="rId14"/>
    <p:sldId id="430" r:id="rId15"/>
    <p:sldId id="431" r:id="rId16"/>
    <p:sldId id="432" r:id="rId17"/>
    <p:sldId id="433" r:id="rId18"/>
    <p:sldId id="439" r:id="rId19"/>
    <p:sldId id="434" r:id="rId20"/>
    <p:sldId id="435" r:id="rId21"/>
    <p:sldId id="436" r:id="rId22"/>
    <p:sldId id="437" r:id="rId23"/>
    <p:sldId id="438" r:id="rId24"/>
    <p:sldId id="440" r:id="rId25"/>
    <p:sldId id="441" r:id="rId26"/>
    <p:sldId id="443" r:id="rId27"/>
    <p:sldId id="444" r:id="rId28"/>
    <p:sldId id="445" r:id="rId29"/>
    <p:sldId id="442" r:id="rId30"/>
    <p:sldId id="459" r:id="rId31"/>
    <p:sldId id="460" r:id="rId32"/>
    <p:sldId id="461" r:id="rId33"/>
    <p:sldId id="463" r:id="rId34"/>
    <p:sldId id="447" r:id="rId35"/>
    <p:sldId id="446" r:id="rId36"/>
    <p:sldId id="448" r:id="rId37"/>
    <p:sldId id="449" r:id="rId38"/>
    <p:sldId id="451" r:id="rId39"/>
    <p:sldId id="452" r:id="rId40"/>
    <p:sldId id="453" r:id="rId41"/>
    <p:sldId id="454" r:id="rId42"/>
    <p:sldId id="455" r:id="rId43"/>
    <p:sldId id="456" r:id="rId44"/>
    <p:sldId id="458" r:id="rId45"/>
  </p:sldIdLst>
  <p:sldSz cx="9144000" cy="5715000" type="screen16x1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CC9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718" autoAdjust="0"/>
  </p:normalViewPr>
  <p:slideViewPr>
    <p:cSldViewPr>
      <p:cViewPr varScale="1">
        <p:scale>
          <a:sx n="197" d="100"/>
          <a:sy n="197" d="100"/>
        </p:scale>
        <p:origin x="656" y="11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16776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4C269C3-C25E-41E8-815A-55A10694EC72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DE0290A-1521-4E2C-B981-7952210E2E19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4188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8763000" cy="4953000"/>
            <a:chOff x="0" y="0"/>
            <a:chExt cx="5520" cy="3744"/>
          </a:xfrm>
        </p:grpSpPr>
        <p:sp>
          <p:nvSpPr>
            <p:cNvPr id="17411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10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0" y="2208"/>
              <a:ext cx="5520" cy="1536"/>
              <a:chOff x="0" y="2208"/>
              <a:chExt cx="5520" cy="1536"/>
            </a:xfrm>
          </p:grpSpPr>
          <p:sp>
            <p:nvSpPr>
              <p:cNvPr id="17413" name="Rectangle 5"/>
              <p:cNvSpPr>
                <a:spLocks noChangeArrowheads="1"/>
              </p:cNvSpPr>
              <p:nvPr/>
            </p:nvSpPr>
            <p:spPr bwMode="ltGray">
              <a:xfrm>
                <a:off x="624" y="2208"/>
                <a:ext cx="4896" cy="1536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4" name="Rectangle 6"/>
              <p:cNvSpPr>
                <a:spLocks noChangeArrowheads="1"/>
              </p:cNvSpPr>
              <p:nvPr/>
            </p:nvSpPr>
            <p:spPr bwMode="white">
              <a:xfrm>
                <a:off x="654" y="2352"/>
                <a:ext cx="4818" cy="134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5" name="Line 7"/>
              <p:cNvSpPr>
                <a:spLocks noChangeShapeType="1"/>
              </p:cNvSpPr>
              <p:nvPr/>
            </p:nvSpPr>
            <p:spPr bwMode="auto">
              <a:xfrm>
                <a:off x="0" y="3072"/>
                <a:ext cx="624" cy="0"/>
              </a:xfrm>
              <a:prstGeom prst="line">
                <a:avLst/>
              </a:prstGeom>
              <a:noFill/>
              <a:ln w="508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00" y="336"/>
              <a:ext cx="5088" cy="192"/>
              <a:chOff x="400" y="336"/>
              <a:chExt cx="5088" cy="192"/>
            </a:xfrm>
          </p:grpSpPr>
          <p:sp>
            <p:nvSpPr>
              <p:cNvPr id="17417" name="Rectangle 9"/>
              <p:cNvSpPr>
                <a:spLocks noChangeArrowheads="1"/>
              </p:cNvSpPr>
              <p:nvPr/>
            </p:nvSpPr>
            <p:spPr bwMode="auto">
              <a:xfrm>
                <a:off x="3952" y="336"/>
                <a:ext cx="1536" cy="19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8" name="Line 10"/>
              <p:cNvSpPr>
                <a:spLocks noChangeShapeType="1"/>
              </p:cNvSpPr>
              <p:nvPr/>
            </p:nvSpPr>
            <p:spPr bwMode="auto">
              <a:xfrm>
                <a:off x="400" y="432"/>
                <a:ext cx="5088" cy="0"/>
              </a:xfrm>
              <a:prstGeom prst="line">
                <a:avLst/>
              </a:prstGeom>
              <a:noFill/>
              <a:ln w="444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741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2057400" y="952500"/>
            <a:ext cx="6629400" cy="1841500"/>
          </a:xfrm>
        </p:spPr>
        <p:txBody>
          <a:bodyPr/>
          <a:lstStyle>
            <a:lvl1pPr>
              <a:defRPr sz="4000"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7420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02000"/>
            <a:ext cx="6858000" cy="13335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7421" name="Rectangle 13"/>
          <p:cNvSpPr>
            <a:spLocks noGrp="1" noChangeArrowheads="1"/>
          </p:cNvSpPr>
          <p:nvPr>
            <p:ph type="dt" sz="half" idx="2"/>
          </p:nvPr>
        </p:nvSpPr>
        <p:spPr>
          <a:xfrm>
            <a:off x="912813" y="5209646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10/17/2022</a:t>
            </a:fld>
            <a:endParaRPr lang="en-US" sz="1667" dirty="0">
              <a:solidFill>
                <a:srgbClr val="FFFFFF"/>
              </a:solidFill>
            </a:endParaRPr>
          </a:p>
        </p:txBody>
      </p:sp>
      <p:sp>
        <p:nvSpPr>
          <p:cNvPr id="17422" name="Rectangle 14"/>
          <p:cNvSpPr>
            <a:spLocks noGrp="1" noChangeArrowheads="1"/>
          </p:cNvSpPr>
          <p:nvPr>
            <p:ph type="ftr" sz="quarter" idx="3"/>
          </p:nvPr>
        </p:nvSpPr>
        <p:spPr>
          <a:xfrm>
            <a:off x="3354388" y="5207000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17423" name="Rectangle 1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781800" y="520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06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99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231511"/>
            <a:ext cx="2057400" cy="510248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231511"/>
            <a:ext cx="6019800" cy="51024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971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4179" y="107818"/>
            <a:ext cx="7920434" cy="817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755650" y="1057011"/>
            <a:ext cx="4027488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35539" y="1057011"/>
            <a:ext cx="4029075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036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395288" y="1177313"/>
            <a:ext cx="8640762" cy="4200467"/>
          </a:xfrm>
        </p:spPr>
        <p:txBody>
          <a:bodyPr>
            <a:normAutofit/>
          </a:bodyPr>
          <a:lstStyle>
            <a:lvl1pPr>
              <a:spcBef>
                <a:spcPts val="1000"/>
              </a:spcBef>
              <a:spcAft>
                <a:spcPts val="1000"/>
              </a:spcAft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6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2"/>
            <a:ext cx="7799784" cy="64558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7"/>
          </p:nvPr>
        </p:nvSpPr>
        <p:spPr>
          <a:xfrm>
            <a:off x="395289" y="1177313"/>
            <a:ext cx="8569325" cy="41408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998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552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1115616" y="337220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99636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20706" y="169607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972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15616" y="277247"/>
            <a:ext cx="7885053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807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83568" y="1717373"/>
            <a:ext cx="3960440" cy="360040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1733207"/>
            <a:ext cx="4163888" cy="35845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10/17/2022</a:t>
            </a:fld>
            <a:endParaRPr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83568" y="1117307"/>
            <a:ext cx="3960440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123967"/>
            <a:ext cx="4176464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1115616" y="101421"/>
            <a:ext cx="7849226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2158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829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10/17/2022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25589" y="1117307"/>
            <a:ext cx="1370147" cy="4200467"/>
          </a:xfrm>
          <a:prstGeom prst="rect">
            <a:avLst/>
          </a:prstGeom>
          <a:solidFill>
            <a:srgbClr val="0070C0"/>
          </a:solidFill>
          <a:ln w="50800" cap="sq" cmpd="dbl" algn="ctr">
            <a:solidFill>
              <a:srgbClr val="0070C0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833"/>
              </a:spcAft>
              <a:buNone/>
              <a:defRPr sz="1500"/>
            </a:lvl1pPr>
            <a:lvl2pPr>
              <a:buNone/>
              <a:defRPr sz="1000"/>
            </a:lvl2pPr>
            <a:lvl3pPr>
              <a:buNone/>
              <a:defRPr sz="833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67744" y="1117307"/>
            <a:ext cx="6696744" cy="42004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1115615" y="47637"/>
            <a:ext cx="7846477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04995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4129618" cy="1138502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717374"/>
            <a:ext cx="4129604" cy="3108627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333" dirty="0"/>
          </a:p>
        </p:txBody>
      </p:sp>
    </p:spTree>
    <p:extLst>
      <p:ext uri="{BB962C8B-B14F-4D97-AF65-F5344CB8AC3E}">
        <p14:creationId xmlns:p14="http://schemas.microsoft.com/office/powerpoint/2010/main" val="4018330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323174" y="37187"/>
            <a:ext cx="856930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600" cap="none" baseline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323174" y="732511"/>
            <a:ext cx="8569306" cy="4774163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6801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10/17/2022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5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185002"/>
            <a:ext cx="8145016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76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65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28865"/>
            <a:ext cx="7772400" cy="73310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1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19071-7C67-4759-BAA0-1140BE3F80B7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3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10/17/2022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62F4B-4395-4200-87E2-F21F0CE7D64B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52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55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0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0" y="0"/>
            <a:ext cx="8915400" cy="4064011"/>
            <a:chOff x="0" y="0"/>
            <a:chExt cx="5616" cy="3072"/>
          </a:xfrm>
        </p:grpSpPr>
        <p:sp>
          <p:nvSpPr>
            <p:cNvPr id="16387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38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84" y="749"/>
              <a:ext cx="5232" cy="115"/>
              <a:chOff x="240" y="893"/>
              <a:chExt cx="5232" cy="115"/>
            </a:xfrm>
          </p:grpSpPr>
          <p:sp>
            <p:nvSpPr>
              <p:cNvPr id="16389" name="Rectangle 5"/>
              <p:cNvSpPr>
                <a:spLocks noChangeArrowheads="1"/>
              </p:cNvSpPr>
              <p:nvPr/>
            </p:nvSpPr>
            <p:spPr bwMode="auto">
              <a:xfrm>
                <a:off x="4320" y="893"/>
                <a:ext cx="1152" cy="11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6390" name="Line 6"/>
              <p:cNvSpPr>
                <a:spLocks noChangeShapeType="1"/>
              </p:cNvSpPr>
              <p:nvPr/>
            </p:nvSpPr>
            <p:spPr bwMode="auto">
              <a:xfrm>
                <a:off x="240" y="941"/>
                <a:ext cx="5232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6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70134" y="231511"/>
            <a:ext cx="7945266" cy="784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639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06500"/>
            <a:ext cx="8229600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5400146"/>
            <a:ext cx="19812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23A271A1-F6D6-438B-A432-4747EE7ECD40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5397500"/>
            <a:ext cx="29718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5397500"/>
            <a:ext cx="19050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16396" name="Line 12"/>
          <p:cNvSpPr>
            <a:spLocks noChangeShapeType="1"/>
          </p:cNvSpPr>
          <p:nvPr/>
        </p:nvSpPr>
        <p:spPr bwMode="auto">
          <a:xfrm>
            <a:off x="0" y="4064000"/>
            <a:ext cx="609600" cy="0"/>
          </a:xfrm>
          <a:prstGeom prst="line">
            <a:avLst/>
          </a:prstGeom>
          <a:noFill/>
          <a:ln w="4445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 sz="15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6A6BF-F902-497B-A529-A7ABF8E94B2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1000"/>
            <a:ext cx="905919" cy="708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7C1F86-F1FB-4A60-A8C3-7EC7F8C0B6C5}"/>
              </a:ext>
            </a:extLst>
          </p:cNvPr>
          <p:cNvSpPr txBox="1"/>
          <p:nvPr/>
        </p:nvSpPr>
        <p:spPr>
          <a:xfrm>
            <a:off x="228379" y="535182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36421D5-8F2D-461C-81B5-784EE23276BC}" type="slidenum">
              <a:rPr lang="ko-KR" altLang="en-US" sz="2000" u="sng" smtClean="0">
                <a:solidFill>
                  <a:schemeClr val="tx1"/>
                </a:solidFill>
                <a:latin typeface="Broadway" panose="04040905080002020502" pitchFamily="82" charset="0"/>
              </a:rPr>
              <a:pPr algn="ctr"/>
              <a:t>‹#›</a:t>
            </a:fld>
            <a:endParaRPr lang="ko-KR" altLang="en-US" sz="2000" u="sng" dirty="0">
              <a:solidFill>
                <a:schemeClr val="tx1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0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4" r:id="rId13"/>
    <p:sldLayoutId id="2147483985" r:id="rId14"/>
    <p:sldLayoutId id="2147483986" r:id="rId15"/>
    <p:sldLayoutId id="2147483987" r:id="rId16"/>
    <p:sldLayoutId id="2147483988" r:id="rId17"/>
    <p:sldLayoutId id="2147483989" r:id="rId18"/>
    <p:sldLayoutId id="2147483990" r:id="rId19"/>
    <p:sldLayoutId id="2147483991" r:id="rId20"/>
    <p:sldLayoutId id="2147483992" r:id="rId21"/>
    <p:sldLayoutId id="2147483993" r:id="rId22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3333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5pPr>
      <a:lvl6pPr marL="380985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6pPr>
      <a:lvl7pPr marL="761970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7pPr>
      <a:lvl8pPr marL="1142954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8pPr>
      <a:lvl9pPr marL="1523939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9pPr>
    </p:titleStyle>
    <p:bodyStyle>
      <a:lvl1pPr marL="285739" indent="-285739" algn="l" rtl="0" eaLnBrk="1" fontAlgn="base" latinLnBrk="1" hangingPunct="1">
        <a:spcBef>
          <a:spcPct val="20000"/>
        </a:spcBef>
        <a:spcAft>
          <a:spcPct val="0"/>
        </a:spcAft>
        <a:buClr>
          <a:srgbClr val="0000FF"/>
        </a:buClr>
        <a:buSzPct val="90000"/>
        <a:buFont typeface="Wingdings" pitchFamily="2" charset="2"/>
        <a:buChar char="n"/>
        <a:defRPr kumimoji="1" sz="2333" b="1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619100" indent="-238115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u"/>
        <a:defRPr kumimoji="1" sz="2167" b="1">
          <a:solidFill>
            <a:schemeClr val="tx1"/>
          </a:solidFill>
          <a:latin typeface="+mn-lt"/>
          <a:ea typeface="맑은 고딕" pitchFamily="50" charset="-127"/>
        </a:defRPr>
      </a:lvl2pPr>
      <a:lvl3pPr marL="952462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3399FF"/>
        </a:buClr>
        <a:buSzPct val="55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맑은 고딕" pitchFamily="50" charset="-127"/>
        </a:defRPr>
      </a:lvl3pPr>
      <a:lvl4pPr marL="1333447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§"/>
        <a:defRPr kumimoji="1" sz="1833" b="1">
          <a:solidFill>
            <a:schemeClr val="tx1"/>
          </a:solidFill>
          <a:latin typeface="+mn-lt"/>
          <a:ea typeface="맑은 고딕" pitchFamily="50" charset="-127"/>
        </a:defRPr>
      </a:lvl4pPr>
      <a:lvl5pPr marL="171443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맑은 고딕" pitchFamily="50" charset="-127"/>
        </a:defRPr>
      </a:lvl5pPr>
      <a:lvl6pPr marL="209541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6pPr>
      <a:lvl7pPr marL="247640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7pPr>
      <a:lvl8pPr marL="285738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8pPr>
      <a:lvl9pPr marL="3238370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syun@hnu.kr" TargetMode="External"/><Relationship Id="rId2" Type="http://schemas.openxmlformats.org/officeDocument/2006/relationships/hyperlink" Target="mailto:Ckim.esw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ysyun@hnu.kr" TargetMode="External"/><Relationship Id="rId2" Type="http://schemas.openxmlformats.org/officeDocument/2006/relationships/hyperlink" Target="mailto:Ckim.esw@gmail.com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8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0"/>
            <a:r>
              <a:rPr lang="en-US" altLang="ko-KR" b="1" dirty="0"/>
              <a:t>CHAPTER 04</a:t>
            </a:r>
            <a:br>
              <a:rPr lang="en-US" altLang="ko-KR" b="1" dirty="0"/>
            </a:br>
            <a:r>
              <a:rPr lang="ko-KR" altLang="en-US" dirty="0"/>
              <a:t>인터페이스 기초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 찬</a:t>
            </a:r>
            <a:r>
              <a:rPr lang="en-US" altLang="ko-KR" dirty="0"/>
              <a:t>, </a:t>
            </a:r>
            <a:r>
              <a:rPr lang="ko-KR" altLang="en-US" dirty="0"/>
              <a:t>윤 영 선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ckim.esw@gmail.com</a:t>
            </a:r>
            <a:r>
              <a:rPr lang="en-US" altLang="ko-KR" dirty="0"/>
              <a:t>, </a:t>
            </a:r>
            <a:r>
              <a:rPr lang="en-US" altLang="ko-KR" dirty="0">
                <a:hlinkClick r:id="rId3"/>
              </a:rPr>
              <a:t>ysyun@hnu.kr</a:t>
            </a:r>
            <a:endParaRPr lang="en-US" altLang="ko-KR" dirty="0"/>
          </a:p>
          <a:p>
            <a:r>
              <a:rPr lang="ko-KR" altLang="en-US" dirty="0"/>
              <a:t>정보통신공학과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417CF-217C-4BC2-BE90-BF7B9156281E}"/>
              </a:ext>
            </a:extLst>
          </p:cNvPr>
          <p:cNvSpPr/>
          <p:nvPr/>
        </p:nvSpPr>
        <p:spPr>
          <a:xfrm>
            <a:off x="179512" y="197858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PART 01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영상 처리 개요 및 </a:t>
            </a:r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OpenCV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034797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  <a:endParaRPr lang="en-US" altLang="ko-KR" dirty="0"/>
          </a:p>
          <a:p>
            <a:pPr lvl="1"/>
            <a:r>
              <a:rPr lang="en-US" altLang="ko-KR" dirty="0"/>
              <a:t>4.5.3 </a:t>
            </a:r>
            <a:r>
              <a:rPr lang="ko-KR" altLang="en-US" dirty="0"/>
              <a:t>동영상 파일 읽기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capture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VideoCapture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(＇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절대경로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fps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CAP_PROP_FPS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delay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(1000/fps)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fps_cnt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0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현재 프레임 번호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074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  <a:endParaRPr lang="en-US" altLang="ko-KR" dirty="0"/>
          </a:p>
          <a:p>
            <a:pPr lvl="1"/>
            <a:r>
              <a:rPr lang="en-US" altLang="ko-KR" dirty="0"/>
              <a:t>4.5.3 </a:t>
            </a:r>
            <a:r>
              <a:rPr lang="ko-KR" altLang="en-US" dirty="0"/>
              <a:t>동영상 파일 읽기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while True: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ret, frame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if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(30) &gt;= 0: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    break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스페이스바로 종료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fps_cnt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+= 1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fps_cnt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title = 'Camera'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(title, frame)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release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ECECDA-DA8F-7AB1-F931-84DCABCC1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132236"/>
            <a:ext cx="3891739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68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4.6.1 matplotlib</a:t>
            </a:r>
            <a:r>
              <a:rPr lang="ko-KR" altLang="en-US" dirty="0"/>
              <a:t>로 이미지 출력하기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matplotlib.pyplot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endParaRPr lang="en-US" altLang="ko-KR" sz="16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(“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”,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figure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figsize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=(3,4))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('figure2- original(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bgr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603A03-5C0B-62CA-AB6D-39AF3CC4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543" y="1705372"/>
            <a:ext cx="1901150" cy="294615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E9F5DC1-3318-8703-7B34-5C2021445AC4}"/>
              </a:ext>
            </a:extLst>
          </p:cNvPr>
          <p:cNvSpPr/>
          <p:nvPr/>
        </p:nvSpPr>
        <p:spPr>
          <a:xfrm>
            <a:off x="899592" y="3786059"/>
            <a:ext cx="3744416" cy="1080120"/>
          </a:xfrm>
          <a:prstGeom prst="rect">
            <a:avLst/>
          </a:prstGeom>
          <a:solidFill>
            <a:srgbClr val="FFFF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86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4.6.1 matplotlib</a:t>
            </a:r>
            <a:r>
              <a:rPr lang="ko-KR" altLang="en-US" dirty="0"/>
              <a:t>로 이미지 출력하기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matplotlib.pyplot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endParaRPr lang="en-US" altLang="ko-KR" sz="16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(“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”,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figure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figsize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=(3,4))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('figure2- original(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bgr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)’)</a:t>
            </a:r>
          </a:p>
          <a:p>
            <a:r>
              <a:rPr lang="en-US" altLang="ko-KR" sz="1600" dirty="0" err="1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dirty="0" err="1">
                <a:latin typeface="ubuntu mono derivative powerline" panose="020B0509030602030204" pitchFamily="49" charset="0"/>
              </a:rPr>
              <a:t>.</a:t>
            </a:r>
            <a:r>
              <a:rPr lang="en-US" altLang="ko-KR" sz="1600" dirty="0" err="1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dirty="0">
                <a:latin typeface="ubuntu mono derivative powerline" panose="020B0509030602030204" pitchFamily="49" charset="0"/>
              </a:rPr>
              <a:t>(‘off’)</a:t>
            </a:r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F760D6-1802-1CBE-8CAD-8AEA81252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933797"/>
            <a:ext cx="1724823" cy="26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3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4.6.2 matplotlib</a:t>
            </a:r>
            <a:r>
              <a:rPr lang="ko-KR" altLang="en-US" dirty="0"/>
              <a:t>로 이미지</a:t>
            </a:r>
            <a:r>
              <a:rPr lang="en-US" altLang="ko-KR" dirty="0"/>
              <a:t> </a:t>
            </a:r>
            <a:r>
              <a:rPr lang="ko-KR" altLang="en-US" dirty="0"/>
              <a:t>두개 동시에 출력하기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rgb_img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COLOR_BGR2RGB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gray_img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COLOR_BGR2GRAY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figure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figsize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=(6,4))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suptitle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('figure2-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pyplot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image display')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(1, 2, 1) </a:t>
            </a:r>
            <a:r>
              <a:rPr lang="en-US" altLang="ko-KR" sz="16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# 1</a:t>
            </a:r>
            <a:r>
              <a:rPr lang="ko-KR" altLang="en-US" sz="16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2</a:t>
            </a:r>
            <a:r>
              <a:rPr lang="ko-KR" altLang="en-US" sz="16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열의 첫번째 이미지</a:t>
            </a:r>
            <a:endParaRPr lang="ko-KR" altLang="en-US" sz="16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rgb_image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rgb_img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(1, 2, 2)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1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열의 두번째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gray_image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gray_img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='gray')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8CCCF9-8E01-DCA7-ACA4-8267C1643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868880"/>
            <a:ext cx="3237620" cy="251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5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4.6.2 matplotlib </a:t>
            </a:r>
            <a:r>
              <a:rPr lang="ko-KR" altLang="en-US" dirty="0"/>
              <a:t>기능 들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DDDE71-FF16-C1A1-4B7E-28E8304E9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247" y="2137420"/>
            <a:ext cx="3587505" cy="278895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837F70C-0C74-C43E-68CA-F242C364038D}"/>
              </a:ext>
            </a:extLst>
          </p:cNvPr>
          <p:cNvSpPr/>
          <p:nvPr/>
        </p:nvSpPr>
        <p:spPr>
          <a:xfrm>
            <a:off x="3538050" y="4729708"/>
            <a:ext cx="164786" cy="1847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D52B66-EF71-C2A4-D3CC-E05ACE5AC7A7}"/>
              </a:ext>
            </a:extLst>
          </p:cNvPr>
          <p:cNvSpPr/>
          <p:nvPr/>
        </p:nvSpPr>
        <p:spPr>
          <a:xfrm>
            <a:off x="3735685" y="4733477"/>
            <a:ext cx="164786" cy="184788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9C3C5C-7199-C39B-CADB-F62A09D7D36A}"/>
              </a:ext>
            </a:extLst>
          </p:cNvPr>
          <p:cNvSpPr/>
          <p:nvPr/>
        </p:nvSpPr>
        <p:spPr>
          <a:xfrm>
            <a:off x="3933321" y="4734015"/>
            <a:ext cx="164786" cy="184788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DD24EED-BBB2-7DB3-48E8-F6F01F9A83C5}"/>
              </a:ext>
            </a:extLst>
          </p:cNvPr>
          <p:cNvCxnSpPr/>
          <p:nvPr/>
        </p:nvCxnSpPr>
        <p:spPr>
          <a:xfrm>
            <a:off x="5724128" y="4914496"/>
            <a:ext cx="5760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F7DE1B-7C94-F515-BBD6-3D322BB76DA1}"/>
              </a:ext>
            </a:extLst>
          </p:cNvPr>
          <p:cNvSpPr txBox="1"/>
          <p:nvPr/>
        </p:nvSpPr>
        <p:spPr>
          <a:xfrm>
            <a:off x="5220072" y="4947525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현재 위치 </a:t>
            </a:r>
            <a:r>
              <a:rPr lang="en-US" altLang="ko-KR" sz="1050" b="1" dirty="0">
                <a:solidFill>
                  <a:srgbClr val="FF0000"/>
                </a:solidFill>
              </a:rPr>
              <a:t>r, g, b </a:t>
            </a:r>
            <a:r>
              <a:rPr lang="ko-KR" altLang="en-US" sz="1050" b="1" dirty="0">
                <a:solidFill>
                  <a:srgbClr val="FF0000"/>
                </a:solidFill>
              </a:rPr>
              <a:t>컬러 값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9433C1-C7D9-9CDC-4871-3A4071E5FB08}"/>
              </a:ext>
            </a:extLst>
          </p:cNvPr>
          <p:cNvSpPr txBox="1"/>
          <p:nvPr/>
        </p:nvSpPr>
        <p:spPr>
          <a:xfrm>
            <a:off x="2987823" y="4952159"/>
            <a:ext cx="1008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solidFill>
                  <a:srgbClr val="FF0000"/>
                </a:solidFill>
              </a:rPr>
              <a:t>확대</a:t>
            </a:r>
            <a:r>
              <a:rPr lang="en-US" altLang="ko-KR" sz="1050" b="1" dirty="0">
                <a:solidFill>
                  <a:srgbClr val="FF0000"/>
                </a:solidFill>
              </a:rPr>
              <a:t>/</a:t>
            </a:r>
            <a:r>
              <a:rPr lang="ko-KR" altLang="en-US" sz="1050" b="1" dirty="0">
                <a:solidFill>
                  <a:srgbClr val="FF0000"/>
                </a:solidFill>
              </a:rPr>
              <a:t>축소기능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1D888-B213-D9E4-788C-022D68F367FE}"/>
              </a:ext>
            </a:extLst>
          </p:cNvPr>
          <p:cNvSpPr txBox="1"/>
          <p:nvPr/>
        </p:nvSpPr>
        <p:spPr>
          <a:xfrm>
            <a:off x="3396414" y="5143080"/>
            <a:ext cx="1008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0000FF"/>
                </a:solidFill>
              </a:rPr>
              <a:t>세부 설정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7759EE-77E3-DA7E-7463-CE34C86F708B}"/>
              </a:ext>
            </a:extLst>
          </p:cNvPr>
          <p:cNvSpPr txBox="1"/>
          <p:nvPr/>
        </p:nvSpPr>
        <p:spPr>
          <a:xfrm>
            <a:off x="3851920" y="4944047"/>
            <a:ext cx="1008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00B050"/>
                </a:solidFill>
              </a:rPr>
              <a:t>이미지 저장</a:t>
            </a:r>
          </a:p>
        </p:txBody>
      </p:sp>
    </p:spTree>
    <p:extLst>
      <p:ext uri="{BB962C8B-B14F-4D97-AF65-F5344CB8AC3E}">
        <p14:creationId xmlns:p14="http://schemas.microsoft.com/office/powerpoint/2010/main" val="1922791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4.6.3 matplotlib</a:t>
            </a:r>
            <a:r>
              <a:rPr lang="ko-KR" altLang="en-US" dirty="0"/>
              <a:t>로 그래프 그리기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matplotlib.pyplot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endParaRPr lang="en-US" altLang="ko-KR" sz="16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x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arange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(100)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y1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arange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(100)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y2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arange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(100)**2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y3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.choice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(50, size=100)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figure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figsize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=(5, 3))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(x, y1, 'b--', linewidth=2)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(x, y2, 'go-', linewidth=2)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(x, y3, 'c+:', linewidth=2)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('Line examples’)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6BF2D0-BAB1-5608-0293-996BD9962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528" y="2305630"/>
            <a:ext cx="4131092" cy="302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99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4.6.3 matplotlib</a:t>
            </a:r>
            <a:r>
              <a:rPr lang="ko-KR" altLang="en-US" dirty="0"/>
              <a:t>로 그래프 그리기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dirty="0" err="1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p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([0,10, 0,80])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7E6B99-DB7F-AD9E-B404-3D49044F6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2209428"/>
            <a:ext cx="4445589" cy="32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40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0"/>
            <a:r>
              <a:rPr lang="en-US" altLang="ko-KR" b="1" dirty="0"/>
              <a:t>CHAPTER 05</a:t>
            </a:r>
            <a:br>
              <a:rPr lang="en-US" altLang="ko-KR" b="1" dirty="0"/>
            </a:br>
            <a:r>
              <a:rPr lang="ko-KR" altLang="en-US" dirty="0"/>
              <a:t>기본 배열 연산 함수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 찬</a:t>
            </a:r>
            <a:r>
              <a:rPr lang="en-US" altLang="ko-KR" dirty="0"/>
              <a:t>, </a:t>
            </a:r>
            <a:r>
              <a:rPr lang="ko-KR" altLang="en-US" dirty="0"/>
              <a:t>윤 영 선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ckim.esw@gmail.com</a:t>
            </a:r>
            <a:r>
              <a:rPr lang="en-US" altLang="ko-KR" dirty="0"/>
              <a:t>, </a:t>
            </a:r>
            <a:r>
              <a:rPr lang="en-US" altLang="ko-KR" dirty="0">
                <a:hlinkClick r:id="rId3"/>
              </a:rPr>
              <a:t>ysyun@hnu.kr</a:t>
            </a:r>
            <a:endParaRPr lang="en-US" altLang="ko-KR" dirty="0"/>
          </a:p>
          <a:p>
            <a:r>
              <a:rPr lang="ko-KR" altLang="en-US" dirty="0"/>
              <a:t>정보통신공학과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417CF-217C-4BC2-BE90-BF7B9156281E}"/>
              </a:ext>
            </a:extLst>
          </p:cNvPr>
          <p:cNvSpPr/>
          <p:nvPr/>
        </p:nvSpPr>
        <p:spPr>
          <a:xfrm>
            <a:off x="179512" y="197858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PART 01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영상 처리 개요 및 </a:t>
            </a:r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OpenCV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912906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5.1.1 </a:t>
            </a:r>
            <a:r>
              <a:rPr lang="ko-KR" altLang="en-US" dirty="0"/>
              <a:t>행렬 처리 함수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x_axis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flip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y_axis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flip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xy_axis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flip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-1)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trans_image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transpose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['image',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x_axis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y_axis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xy_axis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trans_image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(title,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0D9E62-8DE6-0596-53D0-FAEA4AFE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024" y="1273324"/>
            <a:ext cx="2619705" cy="2857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D4816B-ACE3-3FB5-4D45-D3AF4FF5C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591" y="1129308"/>
            <a:ext cx="1235546" cy="134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33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4.4 </a:t>
            </a:r>
            <a:r>
              <a:rPr lang="ko-KR" altLang="en-US" dirty="0"/>
              <a:t>영상파일 처리</a:t>
            </a:r>
            <a:endParaRPr lang="en-US" altLang="ko-KR" dirty="0"/>
          </a:p>
          <a:p>
            <a:pPr lvl="1"/>
            <a:r>
              <a:rPr lang="en-US" altLang="ko-KR" dirty="0"/>
              <a:t>4.4.1 </a:t>
            </a:r>
            <a:r>
              <a:rPr lang="ko-KR" altLang="en-US" dirty="0"/>
              <a:t>영상파일 읽기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title1, title2 = 'cv2gray', 'cv2color'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cv2gray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('/images/test_image.jpg',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cv2color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('/images/test_image.jpg',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(title1, cv2gray)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(title2, cv2color)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destroyAllWindows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81265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ko-KR" altLang="en-US" dirty="0"/>
              <a:t>과제</a:t>
            </a:r>
            <a:r>
              <a:rPr lang="en-US" altLang="ko-KR" dirty="0"/>
              <a:t>2</a:t>
            </a:r>
          </a:p>
          <a:p>
            <a:pPr lvl="2"/>
            <a:r>
              <a:rPr lang="ko-KR" altLang="en-US" dirty="0"/>
              <a:t>조건</a:t>
            </a:r>
            <a:r>
              <a:rPr lang="en-US" altLang="ko-KR" dirty="0"/>
              <a:t>:</a:t>
            </a:r>
          </a:p>
          <a:p>
            <a:pPr lvl="3"/>
            <a:r>
              <a:rPr lang="en-US" altLang="ko-KR" dirty="0"/>
              <a:t>OpenCV</a:t>
            </a:r>
            <a:r>
              <a:rPr lang="ko-KR" altLang="en-US" dirty="0"/>
              <a:t>가 아닌 </a:t>
            </a:r>
            <a:r>
              <a:rPr lang="en-US" altLang="ko-KR" dirty="0"/>
              <a:t>matplotlib</a:t>
            </a:r>
            <a:r>
              <a:rPr lang="ko-KR" altLang="en-US" dirty="0"/>
              <a:t>을 이용하여</a:t>
            </a:r>
            <a:endParaRPr lang="en-US" altLang="ko-KR" dirty="0"/>
          </a:p>
          <a:p>
            <a:pPr marL="1142955" lvl="3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두 개의 </a:t>
            </a:r>
            <a:r>
              <a:rPr lang="en-US" altLang="ko-KR" dirty="0"/>
              <a:t>Figure</a:t>
            </a:r>
            <a:r>
              <a:rPr lang="ko-KR" altLang="en-US" dirty="0"/>
              <a:t>를 출력하라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세부조건</a:t>
            </a:r>
            <a:r>
              <a:rPr lang="en-US" altLang="ko-KR" dirty="0"/>
              <a:t>:</a:t>
            </a:r>
          </a:p>
          <a:p>
            <a:pPr lvl="3"/>
            <a:r>
              <a:rPr lang="ko-KR" altLang="en-US" dirty="0"/>
              <a:t>이미지</a:t>
            </a:r>
            <a:r>
              <a:rPr lang="en-US" altLang="ko-KR" dirty="0"/>
              <a:t>1</a:t>
            </a:r>
          </a:p>
          <a:p>
            <a:pPr lvl="4"/>
            <a:r>
              <a:rPr lang="ko-KR" altLang="en-US" dirty="0"/>
              <a:t>원본 이미지</a:t>
            </a:r>
            <a:endParaRPr lang="en-US" altLang="ko-KR" dirty="0"/>
          </a:p>
          <a:p>
            <a:pPr lvl="3"/>
            <a:r>
              <a:rPr lang="ko-KR" altLang="en-US" dirty="0"/>
              <a:t>이미지</a:t>
            </a:r>
            <a:r>
              <a:rPr lang="en-US" altLang="ko-KR" dirty="0"/>
              <a:t>2</a:t>
            </a:r>
          </a:p>
          <a:p>
            <a:pPr lvl="4"/>
            <a:r>
              <a:rPr lang="ko-KR" altLang="en-US" dirty="0"/>
              <a:t>축 변경을 통한 이미지 </a:t>
            </a:r>
            <a:r>
              <a:rPr lang="en-US" altLang="ko-KR" dirty="0"/>
              <a:t>4</a:t>
            </a:r>
            <a:r>
              <a:rPr lang="ko-KR" altLang="en-US" dirty="0"/>
              <a:t>개를 한번에 출력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D1A8C0-5965-8A5B-A7CB-1F6A7BE03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273323"/>
            <a:ext cx="2681657" cy="38665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5F89DA-E494-BD34-17C4-776D927D5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79646"/>
            <a:ext cx="1454315" cy="225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54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5.2.2 </a:t>
            </a:r>
            <a:r>
              <a:rPr lang="ko-KR" altLang="en-US" dirty="0"/>
              <a:t>컬러 채널 분리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matplotlib.pyplot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endParaRPr lang="en-US" altLang="ko-KR" sz="16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COLOR_BGR2RGB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red, green, blue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split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1) # 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열의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1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('original')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</p:txBody>
      </p:sp>
    </p:spTree>
    <p:extLst>
      <p:ext uri="{BB962C8B-B14F-4D97-AF65-F5344CB8AC3E}">
        <p14:creationId xmlns:p14="http://schemas.microsoft.com/office/powerpoint/2010/main" val="1699672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5.2.2 </a:t>
            </a:r>
            <a:r>
              <a:rPr lang="ko-KR" altLang="en-US" dirty="0"/>
              <a:t>컬러 채널 분리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(2, 2, 2)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열의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('red')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(red,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='gray')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(2, 2, 3)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열의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3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('green')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(green,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='gray')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(2, 2, 4)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열의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4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('blue')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(blue,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='gray’)</a:t>
            </a:r>
          </a:p>
          <a:p>
            <a:r>
              <a:rPr lang="en-US" altLang="ko-KR" sz="1600" dirty="0" err="1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p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E789C9-58A3-79E5-DE01-C8E288CEB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856981"/>
            <a:ext cx="3140209" cy="268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81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5.2.2 Tip!</a:t>
            </a:r>
          </a:p>
          <a:p>
            <a:pPr lvl="2"/>
            <a:r>
              <a:rPr lang="ko-KR" altLang="en-US" dirty="0"/>
              <a:t>파이썬 내장함수 사용으로 코드 재사용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99592" y="2425452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['original', 'red', 'green', 'blue']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images = [image, red, green, blue]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[None, 'gray', 'gray', 'gray']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idx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(title,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c)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enumerate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zip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(titles, images,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)):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idx+1) # 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열의 이미지 순서</a:t>
            </a:r>
          </a:p>
          <a:p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=c)</a:t>
            </a:r>
          </a:p>
        </p:txBody>
      </p:sp>
    </p:spTree>
    <p:extLst>
      <p:ext uri="{BB962C8B-B14F-4D97-AF65-F5344CB8AC3E}">
        <p14:creationId xmlns:p14="http://schemas.microsoft.com/office/powerpoint/2010/main" val="3090167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5.3.1 </a:t>
            </a:r>
            <a:r>
              <a:rPr lang="ko-KR" altLang="en-US" dirty="0"/>
              <a:t>행렬 산술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1932397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m1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full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((3, 6), 10,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m2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full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((3, 6), 50,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m_mask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zeros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관심 영역 지정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m_mask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[:,3:] = 1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관심 영역만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1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로 변경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m_add1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add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(m1, m2)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m_add2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add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(m1, m2, mask=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m_mask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관심 영역만 덧셈 수행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m_div1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divide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(m1, m2)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그냥 연산해버리면 소수점이 나와서 값이 </a:t>
            </a:r>
            <a:r>
              <a:rPr lang="ko-KR" altLang="en-US" sz="1600" b="0" dirty="0" err="1">
                <a:effectLst/>
                <a:latin typeface="ubuntu mono derivative powerline" panose="020B0509030602030204" pitchFamily="49" charset="0"/>
              </a:rPr>
              <a:t>버려짐</a:t>
            </a:r>
            <a:endParaRPr lang="ko-KR" altLang="en-US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m1 = m1.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자료형을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float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으로 바꿔주는데 방법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1</a:t>
            </a:r>
            <a:endParaRPr lang="ko-KR" altLang="en-US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(m2)        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방법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가 있다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endParaRPr lang="ko-KR" altLang="en-US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m_div2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divide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(m1, m2)</a:t>
            </a:r>
          </a:p>
        </p:txBody>
      </p:sp>
    </p:spTree>
    <p:extLst>
      <p:ext uri="{BB962C8B-B14F-4D97-AF65-F5344CB8AC3E}">
        <p14:creationId xmlns:p14="http://schemas.microsoft.com/office/powerpoint/2010/main" val="1108452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5.3.1 </a:t>
            </a:r>
            <a:r>
              <a:rPr lang="ko-KR" altLang="en-US" dirty="0"/>
              <a:t>행렬 산술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['m1', 'm2',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m_mask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'm_add1', 'm_add2', 'm_div1', 'm_div2']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'[{title}] = \n{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(title)}\n')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12B867-1C39-5320-16E8-88C541A08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846252"/>
            <a:ext cx="1062822" cy="2857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431A5F5-3D04-CA23-9488-8A13461DEC7A}"/>
              </a:ext>
            </a:extLst>
          </p:cNvPr>
          <p:cNvSpPr/>
          <p:nvPr/>
        </p:nvSpPr>
        <p:spPr>
          <a:xfrm>
            <a:off x="2244672" y="3175165"/>
            <a:ext cx="62486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eval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은 문자열로 들어온 입력을</a:t>
            </a:r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변수나 함수로 인식하여 실행할 수 있게 해 줌</a:t>
            </a:r>
          </a:p>
          <a:p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굉장히 편리하지만</a:t>
            </a:r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, 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나쁜 예시로</a:t>
            </a:r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,</a:t>
            </a:r>
          </a:p>
          <a:p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아이디나 비밀번호를</a:t>
            </a:r>
            <a:r>
              <a:rPr lang="en-US" altLang="ko-KR" sz="1600" b="1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입력 받는 부분에서</a:t>
            </a:r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과 비슷한 함수를 사용했다가</a:t>
            </a:r>
            <a:r>
              <a:rPr lang="ko-KR" altLang="en-US" sz="1600" b="1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해커가 취약점 발견하고</a:t>
            </a:r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관리자계정으로 접속을 하여</a:t>
            </a:r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데이터를 갈취해 간 사례가 적지 않게 있었음</a:t>
            </a:r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.</a:t>
            </a:r>
            <a:endParaRPr lang="ko-KR" altLang="en-US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39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 </a:t>
            </a:r>
            <a:r>
              <a:rPr lang="en-US" altLang="ko-KR" dirty="0"/>
              <a:t>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’,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불러오기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[1]//8,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[0]//8), interpolation=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INTER_LINEAR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사이즈 조절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너무 크니까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8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배 작게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)</a:t>
            </a:r>
            <a:endParaRPr lang="ko-KR" altLang="en-US" sz="16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image',image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6915C2-A4F6-F291-42D3-4B96ED8E6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1206500"/>
            <a:ext cx="1736112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6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 </a:t>
            </a:r>
            <a:r>
              <a:rPr lang="en-US" altLang="ko-KR" dirty="0"/>
              <a:t>1-2-1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image2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where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 == 0, 255, image)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배경 색 흰색으로 변경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('image2',image2)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(image2,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COLOR_BGR2GRAY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흑백 전환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('image3',image3)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where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(image3 != 255, 0, image3)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배경을 제외한 나머지 색 전부 검은색으로 변환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('image4', image4)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8CE2AA-0D82-779E-77A8-92A9B7F09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774" y="1435931"/>
            <a:ext cx="1397155" cy="16336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BB40D8-AE31-2011-2F59-001F1A077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265" y="2527375"/>
            <a:ext cx="1397155" cy="16336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AE5329-3F2E-6665-3E8F-47939D41E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737" y="3649588"/>
            <a:ext cx="1397155" cy="163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2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 </a:t>
            </a:r>
            <a:r>
              <a:rPr lang="en-US" altLang="ko-KR" dirty="0"/>
              <a:t>1-2-2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ret, thresh1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threshold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0, 255,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THRESH_BINARY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이진화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('thresh1', thresh1)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image2 = 255 - thresh1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색 반전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('image2', image2)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1B3C47-E0EA-D226-8EEA-B6C611DBB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2950793"/>
            <a:ext cx="1889594" cy="22094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C2C01F-450C-F655-E264-605564B6B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553" y="2950793"/>
            <a:ext cx="1889594" cy="22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‘</a:t>
            </a:r>
            <a:r>
              <a:rPr lang="ko-KR" altLang="en-US" sz="14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‘</a:t>
            </a:r>
            <a:r>
              <a:rPr lang="ko-KR" altLang="en-US" sz="14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’,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)</a:t>
            </a:r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E0269E-9DFD-B5AE-7C2F-EFB7251A3BC3}"/>
              </a:ext>
            </a:extLst>
          </p:cNvPr>
          <p:cNvSpPr/>
          <p:nvPr/>
        </p:nvSpPr>
        <p:spPr>
          <a:xfrm>
            <a:off x="703548" y="3387556"/>
            <a:ext cx="84227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resize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dsize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[1]//16,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[0]//16))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1972AC-3A1E-4100-8EA5-581DE695E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1260102"/>
            <a:ext cx="2681592" cy="203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4.4 </a:t>
            </a:r>
            <a:r>
              <a:rPr lang="ko-KR" altLang="en-US" dirty="0"/>
              <a:t>영상파일 처리</a:t>
            </a:r>
            <a:endParaRPr lang="en-US" altLang="ko-KR" dirty="0"/>
          </a:p>
          <a:p>
            <a:pPr lvl="1"/>
            <a:r>
              <a:rPr lang="en-US" altLang="ko-KR" dirty="0"/>
              <a:t>4.4.1 </a:t>
            </a:r>
            <a:r>
              <a:rPr lang="ko-KR" altLang="en-US" dirty="0"/>
              <a:t>영상파일 읽기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dirty="0" err="1">
                <a:latin typeface="ubuntu mono derivative powerline" panose="020B0509030602030204" pitchFamily="49" charset="0"/>
              </a:rPr>
              <a:t>image_file_path</a:t>
            </a:r>
            <a:r>
              <a:rPr lang="en-US" altLang="ko-KR" sz="1600" dirty="0"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'D:/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github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/OpenCV-Python/2022-10-04/images/test_image.jpg'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title1, title2 = 'cv2gray', 'cv2color'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cv2gray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cv2color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(title1, cv2gray)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(title2, cv2color)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destroyAllWindows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B5FE72-3CAD-4A9C-55A1-B93037D7C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025" y="644078"/>
            <a:ext cx="3020801" cy="16427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3077B1-61A6-82CE-9D03-5EC25C3DE438}"/>
              </a:ext>
            </a:extLst>
          </p:cNvPr>
          <p:cNvSpPr txBox="1"/>
          <p:nvPr/>
        </p:nvSpPr>
        <p:spPr>
          <a:xfrm>
            <a:off x="3811336" y="3858879"/>
            <a:ext cx="484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- </a:t>
            </a:r>
            <a:r>
              <a:rPr lang="ko-KR" altLang="en-US" b="1" dirty="0">
                <a:solidFill>
                  <a:srgbClr val="FF0000"/>
                </a:solidFill>
              </a:rPr>
              <a:t>절대경로 또는 실행 디렉터리로부터 상대경로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6B496F-FAE3-F7EB-55EB-89AB2FCDE25E}"/>
              </a:ext>
            </a:extLst>
          </p:cNvPr>
          <p:cNvSpPr/>
          <p:nvPr/>
        </p:nvSpPr>
        <p:spPr>
          <a:xfrm>
            <a:off x="3059832" y="3331305"/>
            <a:ext cx="1649565" cy="515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59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ret, masks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threshold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150, 255,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THRESH_BINARY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('mask', masks)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masks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.split(masks)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('mask0', masks[0])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파랑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B)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('mask1', masks[1])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노랑의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G)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('mask2', masks[2])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노랑의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R)</a:t>
            </a:r>
          </a:p>
          <a:p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노란색은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 G B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기준으로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과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G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로 만들 수 있다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.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(0)</a:t>
            </a:r>
            <a:endParaRPr lang="ko-KR" altLang="en-US" sz="1400" b="0" dirty="0">
              <a:effectLst/>
              <a:latin typeface="ubuntu mono derivative powerline" panose="020B0509030602030204" pitchFamily="49" charset="0"/>
            </a:endParaRPr>
          </a:p>
        </p:txBody>
      </p:sp>
      <p:pic>
        <p:nvPicPr>
          <p:cNvPr id="1026" name="Picture 2" descr="RGB - 내위키">
            <a:extLst>
              <a:ext uri="{FF2B5EF4-FFF2-40B4-BE49-F238E27FC236}">
                <a16:creationId xmlns:a16="http://schemas.microsoft.com/office/drawing/2014/main" id="{C6BE1576-32FC-5BED-99CA-2403E72DD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740214"/>
            <a:ext cx="1389078" cy="151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277021-6349-64BE-5A25-8BC4B059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991679"/>
            <a:ext cx="1340757" cy="16421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BDA907-9E1A-4C06-34E4-303C8CA35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419" y="3991677"/>
            <a:ext cx="1340758" cy="16421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AF7CB5-7B4B-0D43-1AFB-8FE9E03AC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167" y="3991676"/>
            <a:ext cx="1340759" cy="16421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01F8E3-AAB9-D610-A51A-0B3A0A447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051" y="3991675"/>
            <a:ext cx="1340757" cy="16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99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(masks[0], masks[1])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1AB995-37D7-3111-F8D8-307919768A62}"/>
              </a:ext>
            </a:extLst>
          </p:cNvPr>
          <p:cNvSpPr/>
          <p:nvPr/>
        </p:nvSpPr>
        <p:spPr>
          <a:xfrm>
            <a:off x="683568" y="2552518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(masks[2],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('fg_mask2',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6A0EDD-8B33-1939-67AD-06C549E75D9F}"/>
              </a:ext>
            </a:extLst>
          </p:cNvPr>
          <p:cNvSpPr/>
          <p:nvPr/>
        </p:nvSpPr>
        <p:spPr>
          <a:xfrm>
            <a:off x="683568" y="314070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bitwise_not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35B53E-1148-0773-484A-DAD618A3C9FD}"/>
              </a:ext>
            </a:extLst>
          </p:cNvPr>
          <p:cNvGrpSpPr/>
          <p:nvPr/>
        </p:nvGrpSpPr>
        <p:grpSpPr>
          <a:xfrm>
            <a:off x="686326" y="3856718"/>
            <a:ext cx="3117324" cy="1642375"/>
            <a:chOff x="902384" y="3841320"/>
            <a:chExt cx="3117324" cy="164237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BBDA907-9E1A-4C06-34E4-303C8CA35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384" y="3841320"/>
              <a:ext cx="1340758" cy="164216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EAF7CB5-7B4B-0D43-1AFB-8FE9E03AC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8949" y="3841525"/>
              <a:ext cx="1340759" cy="164217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F026F9-2A4A-516C-078F-A0C4916B55AD}"/>
                </a:ext>
              </a:extLst>
            </p:cNvPr>
            <p:cNvSpPr txBox="1"/>
            <p:nvPr/>
          </p:nvSpPr>
          <p:spPr>
            <a:xfrm>
              <a:off x="2317029" y="447773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F9DF450-A538-6529-FDED-909682A9991E}"/>
              </a:ext>
            </a:extLst>
          </p:cNvPr>
          <p:cNvGrpSpPr/>
          <p:nvPr/>
        </p:nvGrpSpPr>
        <p:grpSpPr>
          <a:xfrm>
            <a:off x="3879881" y="3856718"/>
            <a:ext cx="1698403" cy="1642169"/>
            <a:chOff x="4095939" y="3841320"/>
            <a:chExt cx="1698403" cy="164216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A119F61-5D69-FBA9-8708-666C4081D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3584" y="3841320"/>
              <a:ext cx="1340758" cy="164216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B72A1C-6515-9D41-E4F5-27C2967774D4}"/>
                </a:ext>
              </a:extLst>
            </p:cNvPr>
            <p:cNvSpPr txBox="1"/>
            <p:nvPr/>
          </p:nvSpPr>
          <p:spPr>
            <a:xfrm>
              <a:off x="4095939" y="447773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AB828D5-D3E3-835F-9101-448F2EBD8A48}"/>
              </a:ext>
            </a:extLst>
          </p:cNvPr>
          <p:cNvGrpSpPr/>
          <p:nvPr/>
        </p:nvGrpSpPr>
        <p:grpSpPr>
          <a:xfrm>
            <a:off x="5652120" y="3863200"/>
            <a:ext cx="1682934" cy="1620289"/>
            <a:chOff x="5652120" y="3863200"/>
            <a:chExt cx="1682934" cy="162028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201F8E3-AAB9-D610-A51A-0B3A0A447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2160" y="3863200"/>
              <a:ext cx="1322894" cy="162028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D23A1E-3340-04CE-6F34-88F082E222B0}"/>
                </a:ext>
              </a:extLst>
            </p:cNvPr>
            <p:cNvSpPr txBox="1"/>
            <p:nvPr/>
          </p:nvSpPr>
          <p:spPr>
            <a:xfrm>
              <a:off x="5652120" y="448867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5C8DDFC-6783-7A86-9772-2D89D03312B4}"/>
              </a:ext>
            </a:extLst>
          </p:cNvPr>
          <p:cNvGrpSpPr/>
          <p:nvPr/>
        </p:nvGrpSpPr>
        <p:grpSpPr>
          <a:xfrm>
            <a:off x="7404529" y="3863199"/>
            <a:ext cx="1686434" cy="1620290"/>
            <a:chOff x="7404529" y="3863199"/>
            <a:chExt cx="1686434" cy="162029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499AA1B-794C-60C7-9B1B-2697822A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8068" y="3863199"/>
              <a:ext cx="1322895" cy="162029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5B7E03-22A6-EAF8-2C71-A6AFC88796E6}"/>
                </a:ext>
              </a:extLst>
            </p:cNvPr>
            <p:cNvSpPr txBox="1"/>
            <p:nvPr/>
          </p:nvSpPr>
          <p:spPr>
            <a:xfrm>
              <a:off x="7404529" y="448867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b="1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AFD1773-46D1-F37A-065F-2AA08412160B}"/>
              </a:ext>
            </a:extLst>
          </p:cNvPr>
          <p:cNvGrpSpPr/>
          <p:nvPr/>
        </p:nvGrpSpPr>
        <p:grpSpPr>
          <a:xfrm>
            <a:off x="7768068" y="1628503"/>
            <a:ext cx="1332640" cy="2100385"/>
            <a:chOff x="7768068" y="1628503"/>
            <a:chExt cx="1332640" cy="210038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A40A56F-6C9B-8534-5891-9897FE12E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8068" y="1628503"/>
              <a:ext cx="1332640" cy="1632226"/>
            </a:xfrm>
            <a:prstGeom prst="rect">
              <a:avLst/>
            </a:prstGeom>
          </p:spPr>
        </p:pic>
        <p:sp>
          <p:nvSpPr>
            <p:cNvPr id="25" name="화살표: 아래쪽 24">
              <a:extLst>
                <a:ext uri="{FF2B5EF4-FFF2-40B4-BE49-F238E27FC236}">
                  <a16:creationId xmlns:a16="http://schemas.microsoft.com/office/drawing/2014/main" id="{11A570BB-0DAF-9D3F-7369-6CCE03CB873E}"/>
                </a:ext>
              </a:extLst>
            </p:cNvPr>
            <p:cNvSpPr/>
            <p:nvPr/>
          </p:nvSpPr>
          <p:spPr>
            <a:xfrm rot="10800000">
              <a:off x="8321503" y="3368848"/>
              <a:ext cx="216024" cy="360040"/>
            </a:xfrm>
            <a:prstGeom prst="downArrow">
              <a:avLst>
                <a:gd name="adj1" fmla="val 41026"/>
                <a:gd name="adj2" fmla="val 61367"/>
              </a:avLst>
            </a:prstGeom>
            <a:solidFill>
              <a:srgbClr val="FFFF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490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관심영역 지정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중심 좌표 구하기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)</a:t>
            </a:r>
            <a:endParaRPr lang="ko-KR" altLang="en-US" sz="14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(H, W), (h, w) =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[:2],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[:2]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x, y = (W-w)//2, (H-h)//2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y:y+h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x:x+w]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0CF4850-70D6-1239-959D-FA4F59A0C967}"/>
              </a:ext>
            </a:extLst>
          </p:cNvPr>
          <p:cNvGrpSpPr/>
          <p:nvPr/>
        </p:nvGrpSpPr>
        <p:grpSpPr>
          <a:xfrm>
            <a:off x="1763688" y="3241883"/>
            <a:ext cx="5326360" cy="2209139"/>
            <a:chOff x="1763688" y="3241883"/>
            <a:chExt cx="5326360" cy="220913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DA90032-0094-E925-F002-D3F23160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3688" y="3241883"/>
              <a:ext cx="3096344" cy="2209139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773F84-D226-395C-0450-EA749B230965}"/>
                </a:ext>
              </a:extLst>
            </p:cNvPr>
            <p:cNvSpPr/>
            <p:nvPr/>
          </p:nvSpPr>
          <p:spPr>
            <a:xfrm>
              <a:off x="2771800" y="3734990"/>
              <a:ext cx="1125830" cy="1263359"/>
            </a:xfrm>
            <a:prstGeom prst="roundRect">
              <a:avLst>
                <a:gd name="adj" fmla="val 8489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BCC7EFB-1EF1-88BF-E7E2-05C83C8B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7920" y="3587215"/>
              <a:ext cx="1152128" cy="1411134"/>
            </a:xfrm>
            <a:prstGeom prst="rect">
              <a:avLst/>
            </a:prstGeom>
          </p:spPr>
        </p:pic>
        <p:sp>
          <p:nvSpPr>
            <p:cNvPr id="28" name="화살표: 아래쪽 27">
              <a:extLst>
                <a:ext uri="{FF2B5EF4-FFF2-40B4-BE49-F238E27FC236}">
                  <a16:creationId xmlns:a16="http://schemas.microsoft.com/office/drawing/2014/main" id="{30D7C7BC-1266-6B0F-4D22-C8C07C844672}"/>
                </a:ext>
              </a:extLst>
            </p:cNvPr>
            <p:cNvSpPr/>
            <p:nvPr/>
          </p:nvSpPr>
          <p:spPr>
            <a:xfrm rot="16200000">
              <a:off x="5290964" y="4166432"/>
              <a:ext cx="216024" cy="360040"/>
            </a:xfrm>
            <a:prstGeom prst="downArrow">
              <a:avLst>
                <a:gd name="adj1" fmla="val 41026"/>
                <a:gd name="adj2" fmla="val 61367"/>
              </a:avLst>
            </a:prstGeom>
            <a:solidFill>
              <a:srgbClr val="FFFF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185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foreground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bitwise_and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(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icon_img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, 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icon_img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, mask=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fg_pass_mask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('foreground', foreground)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1AB995-37D7-3111-F8D8-307919768A62}"/>
              </a:ext>
            </a:extLst>
          </p:cNvPr>
          <p:cNvSpPr/>
          <p:nvPr/>
        </p:nvSpPr>
        <p:spPr>
          <a:xfrm>
            <a:off x="683568" y="2552518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Ubuntu Mono derivative Powerlin" panose="020B0509030602030204" pitchFamily="49" charset="0"/>
              </a:rPr>
              <a:t>background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bitwise_and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roi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roi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mask=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bg_pass_mask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('background', background)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6A0EDD-8B33-1939-67AD-06C549E75D9F}"/>
              </a:ext>
            </a:extLst>
          </p:cNvPr>
          <p:cNvSpPr/>
          <p:nvPr/>
        </p:nvSpPr>
        <p:spPr>
          <a:xfrm>
            <a:off x="683568" y="314070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add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(background, foreground)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',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F56C8A-9051-AFFD-78AE-B126EFEA4DEE}"/>
              </a:ext>
            </a:extLst>
          </p:cNvPr>
          <p:cNvSpPr/>
          <p:nvPr/>
        </p:nvSpPr>
        <p:spPr>
          <a:xfrm>
            <a:off x="691858" y="3693644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Ubuntu Mono derivative Powerlin" panose="020B0509030602030204" pitchFamily="49" charset="0"/>
              </a:rPr>
              <a:t>bg_img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[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y:y+h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x:x+w] =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endParaRPr lang="en-US" altLang="ko-KR" sz="1400" dirty="0">
              <a:latin typeface="Ubuntu Mono derivative Powerlin" panose="020B0509030602030204" pitchFamily="49" charset="0"/>
            </a:endParaRP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origin_img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',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bg_img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26CA8D-EBC5-8F3E-93E7-B189E1B4D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216862"/>
            <a:ext cx="1183002" cy="1448948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0FA494F8-AA27-8267-F5F2-9FA780CAD02F}"/>
              </a:ext>
            </a:extLst>
          </p:cNvPr>
          <p:cNvGrpSpPr/>
          <p:nvPr/>
        </p:nvGrpSpPr>
        <p:grpSpPr>
          <a:xfrm>
            <a:off x="755576" y="4216862"/>
            <a:ext cx="4539231" cy="1448950"/>
            <a:chOff x="755576" y="4216862"/>
            <a:chExt cx="4539231" cy="144895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9B43B10-8333-5BAC-11A0-67E03CF01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576" y="4216864"/>
              <a:ext cx="1183002" cy="144894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2E68B78-39ED-DEE5-054E-B213836D1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7744" y="4216864"/>
              <a:ext cx="1183002" cy="1448948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BBFDC2E-97D0-4CA3-053D-51936D97E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9912" y="4216862"/>
              <a:ext cx="1183003" cy="144894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4452E4-955A-DDEC-4328-72BFCFEFBF89}"/>
                </a:ext>
              </a:extLst>
            </p:cNvPr>
            <p:cNvSpPr txBox="1"/>
            <p:nvPr/>
          </p:nvSpPr>
          <p:spPr>
            <a:xfrm>
              <a:off x="1959144" y="4756670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sz="14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B872CD-A8BB-3F64-9BB5-141D811A1177}"/>
                </a:ext>
              </a:extLst>
            </p:cNvPr>
            <p:cNvSpPr txBox="1"/>
            <p:nvPr/>
          </p:nvSpPr>
          <p:spPr>
            <a:xfrm>
              <a:off x="3457647" y="4756670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5A68C6-D52A-BD9C-E915-96BC9316BBB6}"/>
                </a:ext>
              </a:extLst>
            </p:cNvPr>
            <p:cNvSpPr txBox="1"/>
            <p:nvPr/>
          </p:nvSpPr>
          <p:spPr>
            <a:xfrm>
              <a:off x="5006775" y="4787447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=</a:t>
              </a:r>
              <a:endParaRPr lang="ko-KR" altLang="en-US" b="1" dirty="0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29B2DD5C-D352-A3AB-1FFA-C03D4ED0B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8" y="4187966"/>
            <a:ext cx="5853214" cy="1501948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F78530F3-B898-7606-752E-BC654809EAAF}"/>
              </a:ext>
            </a:extLst>
          </p:cNvPr>
          <p:cNvGrpSpPr/>
          <p:nvPr/>
        </p:nvGrpSpPr>
        <p:grpSpPr>
          <a:xfrm>
            <a:off x="755576" y="4216860"/>
            <a:ext cx="4536504" cy="1448950"/>
            <a:chOff x="755576" y="4216860"/>
            <a:chExt cx="4536504" cy="144895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A3EDE2-EDC2-2506-E086-A9D26D799238}"/>
                </a:ext>
              </a:extLst>
            </p:cNvPr>
            <p:cNvSpPr txBox="1"/>
            <p:nvPr/>
          </p:nvSpPr>
          <p:spPr>
            <a:xfrm>
              <a:off x="1956417" y="4741299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sz="1400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48A07B-5622-30C7-437F-A896C6CD8D3A}"/>
                </a:ext>
              </a:extLst>
            </p:cNvPr>
            <p:cNvSpPr txBox="1"/>
            <p:nvPr/>
          </p:nvSpPr>
          <p:spPr>
            <a:xfrm>
              <a:off x="3454920" y="4741299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99C87BE-8A2B-8603-2F02-99FCD08195F0}"/>
                </a:ext>
              </a:extLst>
            </p:cNvPr>
            <p:cNvSpPr txBox="1"/>
            <p:nvPr/>
          </p:nvSpPr>
          <p:spPr>
            <a:xfrm>
              <a:off x="5004048" y="4772076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=</a:t>
              </a:r>
              <a:endParaRPr lang="ko-KR" altLang="en-US" b="1" dirty="0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C490713-5F66-1399-1D4E-89F063B40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576" y="4216861"/>
              <a:ext cx="1183003" cy="1448949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F65E0E79-FA5E-DC5F-8BE6-D3D15DE26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1409" y="4216861"/>
              <a:ext cx="1183003" cy="1448949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3C47E51-EB87-EA8D-C8E8-D997BA50F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66345" y="4216860"/>
              <a:ext cx="1183004" cy="1448950"/>
            </a:xfrm>
            <a:prstGeom prst="rect">
              <a:avLst/>
            </a:prstGeom>
          </p:spPr>
        </p:pic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200B37CA-BD6A-A603-5D7E-EA98D6CE59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8407" y="4216860"/>
            <a:ext cx="1183003" cy="144894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6065C54-646F-DD53-2F89-60C923B7C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8" y="4194025"/>
            <a:ext cx="5853214" cy="1501948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6CD61850-23A3-55E8-27DF-D4FA3C88F850}"/>
              </a:ext>
            </a:extLst>
          </p:cNvPr>
          <p:cNvGrpSpPr/>
          <p:nvPr/>
        </p:nvGrpSpPr>
        <p:grpSpPr>
          <a:xfrm>
            <a:off x="817346" y="4245758"/>
            <a:ext cx="2905661" cy="1401085"/>
            <a:chOff x="817346" y="4245758"/>
            <a:chExt cx="2905661" cy="140108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F5A819D-3591-1E2B-8D95-2AF159463ED0}"/>
                </a:ext>
              </a:extLst>
            </p:cNvPr>
            <p:cNvSpPr txBox="1"/>
            <p:nvPr/>
          </p:nvSpPr>
          <p:spPr>
            <a:xfrm>
              <a:off x="1961270" y="474129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0BDA50A-33CF-F67F-062B-4E63FDF53C80}"/>
                </a:ext>
              </a:extLst>
            </p:cNvPr>
            <p:cNvSpPr txBox="1"/>
            <p:nvPr/>
          </p:nvSpPr>
          <p:spPr>
            <a:xfrm>
              <a:off x="3434975" y="476163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sz="2400" b="1" dirty="0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B4CE6E2-102F-E94E-B19D-C6AEFD37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7346" y="4245759"/>
              <a:ext cx="1143923" cy="1401084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0FDC7036-E4AD-0D62-C9E4-72A1BE625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77484" y="4245758"/>
              <a:ext cx="1143924" cy="1401085"/>
            </a:xfrm>
            <a:prstGeom prst="rect">
              <a:avLst/>
            </a:prstGeom>
          </p:spPr>
        </p:pic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D777F1B9-C4E8-D3D5-B11C-E4B7360825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2952" y="4245758"/>
            <a:ext cx="1141799" cy="139848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5F8FA21-5616-BCC9-4FF9-50E4A7E56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34" y="4183525"/>
            <a:ext cx="5853214" cy="1501948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82B57527-FEB8-D376-1553-5F483F593FBB}"/>
              </a:ext>
            </a:extLst>
          </p:cNvPr>
          <p:cNvGrpSpPr/>
          <p:nvPr/>
        </p:nvGrpSpPr>
        <p:grpSpPr>
          <a:xfrm>
            <a:off x="4195237" y="3241413"/>
            <a:ext cx="4687908" cy="2209139"/>
            <a:chOff x="4195237" y="3241413"/>
            <a:chExt cx="4687908" cy="2209139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9A5E635-E762-9BBD-3BE6-952B28598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95237" y="3241413"/>
              <a:ext cx="3096344" cy="2209139"/>
            </a:xfrm>
            <a:prstGeom prst="rect">
              <a:avLst/>
            </a:prstGeom>
          </p:spPr>
        </p:pic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8FCE68F4-5CEB-6904-4F5B-643D09310F80}"/>
                </a:ext>
              </a:extLst>
            </p:cNvPr>
            <p:cNvSpPr/>
            <p:nvPr/>
          </p:nvSpPr>
          <p:spPr>
            <a:xfrm>
              <a:off x="5203349" y="3734520"/>
              <a:ext cx="1125830" cy="1263359"/>
            </a:xfrm>
            <a:prstGeom prst="roundRect">
              <a:avLst>
                <a:gd name="adj" fmla="val 8489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2C6F166-3640-0F5E-3E90-CDCF9BF6D5AF}"/>
                </a:ext>
              </a:extLst>
            </p:cNvPr>
            <p:cNvSpPr txBox="1"/>
            <p:nvPr/>
          </p:nvSpPr>
          <p:spPr>
            <a:xfrm>
              <a:off x="7308135" y="4161316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23CC0926-5D17-F071-C130-02CF278AA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23665" y="3594889"/>
              <a:ext cx="1259480" cy="1542619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F7E9A52E-B814-0768-3712-8DB1F74F6AAA}"/>
              </a:ext>
            </a:extLst>
          </p:cNvPr>
          <p:cNvGrpSpPr/>
          <p:nvPr/>
        </p:nvGrpSpPr>
        <p:grpSpPr>
          <a:xfrm>
            <a:off x="4115058" y="2976005"/>
            <a:ext cx="4964833" cy="2636544"/>
            <a:chOff x="4127001" y="2982150"/>
            <a:chExt cx="4964833" cy="2636544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A9993125-78CE-1F67-08D8-4E39BD029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27001" y="2982150"/>
              <a:ext cx="4964833" cy="2636544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3B7FE951-72E3-711D-CFCF-F996C06E4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11846" y="2991623"/>
              <a:ext cx="3329702" cy="2523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3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1568278" y="2929508"/>
            <a:ext cx="33636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effectLst/>
                <a:latin typeface="ubuntu mono derivative powerline" panose="020B0509030602030204" pitchFamily="49" charset="0"/>
              </a:rPr>
              <a:t>우측 사진과 같이 어두운 곳에서</a:t>
            </a:r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effectLst/>
                <a:latin typeface="ubuntu mono derivative powerline" panose="020B0509030602030204" pitchFamily="49" charset="0"/>
              </a:rPr>
              <a:t>촬영한 사진을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 </a:t>
            </a:r>
            <a:r>
              <a:rPr lang="ko-KR" altLang="en-US" sz="1600" b="1" dirty="0">
                <a:latin typeface="ubuntu mono derivative powerline" panose="020B0509030602030204" pitchFamily="49" charset="0"/>
              </a:rPr>
              <a:t>밝게 변경하여</a:t>
            </a:r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latin typeface="ubuntu mono derivative powerline" panose="020B0509030602030204" pitchFamily="49" charset="0"/>
              </a:rPr>
              <a:t>화질을 개선해보자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.</a:t>
            </a:r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5D625C-3EC8-09C6-F69C-77482DEB2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777380"/>
            <a:ext cx="3224782" cy="31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11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201316"/>
            <a:ext cx="8229600" cy="4127500"/>
          </a:xfrm>
        </p:spPr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_, _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minMaxLoc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최소값과 최대값 가져오기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ratio = 255 / 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round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((image 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* ratio).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('uint8')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_, _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minMaxLoc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('image', image)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B6A1EA-B334-3C98-6252-2FF72D8BA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306" y="1258430"/>
            <a:ext cx="1960888" cy="20520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24BC41-C4D3-3311-EEC5-CC60FCB93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05" y="3462131"/>
            <a:ext cx="1960889" cy="205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1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원본 영상 최솟값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},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최댓값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수정 영상 최솟값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},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최댓값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}’)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CFED0A-BBCF-25B4-600A-368937CD8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657700"/>
            <a:ext cx="3038899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4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20, size=(3, 5))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data_dim0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print(data_dim0)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data_dim1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dim=1)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print(data_dim1)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data_sum0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print(data_sum0)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  <a:endParaRPr lang="en-US" altLang="ko-KR" sz="1600" b="0" dirty="0">
              <a:solidFill>
                <a:srgbClr val="0000FF"/>
              </a:solidFill>
              <a:effectLst/>
              <a:latin typeface="ubuntu mono derivative powerline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466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43EDF6-A25C-79C8-6108-694D9991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14" y="2100762"/>
            <a:ext cx="1762371" cy="523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81AFB7-534B-A3EE-6316-BF02BBCB3CDA}"/>
              </a:ext>
            </a:extLst>
          </p:cNvPr>
          <p:cNvSpPr txBox="1"/>
          <p:nvPr/>
        </p:nvSpPr>
        <p:spPr>
          <a:xfrm>
            <a:off x="1667976" y="266717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dim = 0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E4D126-05A7-DDE9-DD9E-2432BD6741C4}"/>
              </a:ext>
            </a:extLst>
          </p:cNvPr>
          <p:cNvSpPr txBox="1"/>
          <p:nvPr/>
        </p:nvSpPr>
        <p:spPr>
          <a:xfrm>
            <a:off x="6660232" y="266717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dim = 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2518D7-1F77-731D-72DD-99816B921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99" y="3217258"/>
            <a:ext cx="1762371" cy="523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509860-34FB-55AB-A5B8-A4BD8DB55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99" y="4359426"/>
            <a:ext cx="1762371" cy="1816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2C30D8-782D-9587-4FA2-EE609580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3661306"/>
            <a:ext cx="1762371" cy="5239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62FE99-FC11-C8DC-E78B-E941427CD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44" y="3661306"/>
            <a:ext cx="1047897" cy="523948"/>
          </a:xfrm>
          <a:prstGeom prst="rect">
            <a:avLst/>
          </a:prstGeom>
        </p:spPr>
      </p:pic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A32D4F03-53A9-AA3B-3918-1DD3ED54AFEC}"/>
              </a:ext>
            </a:extLst>
          </p:cNvPr>
          <p:cNvSpPr/>
          <p:nvPr/>
        </p:nvSpPr>
        <p:spPr>
          <a:xfrm>
            <a:off x="1376448" y="3224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9E67F43A-AA4B-A2A4-D94A-577398225839}"/>
              </a:ext>
            </a:extLst>
          </p:cNvPr>
          <p:cNvSpPr/>
          <p:nvPr/>
        </p:nvSpPr>
        <p:spPr>
          <a:xfrm>
            <a:off x="1629012" y="3231633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A27709CD-4234-3BEA-7F46-9EDB856B3010}"/>
              </a:ext>
            </a:extLst>
          </p:cNvPr>
          <p:cNvSpPr/>
          <p:nvPr/>
        </p:nvSpPr>
        <p:spPr>
          <a:xfrm>
            <a:off x="1935245" y="3231633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45AD5CE6-3F84-E0E6-E0D0-18D821DFB2EE}"/>
              </a:ext>
            </a:extLst>
          </p:cNvPr>
          <p:cNvSpPr/>
          <p:nvPr/>
        </p:nvSpPr>
        <p:spPr>
          <a:xfrm>
            <a:off x="2241478" y="3231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230D00B9-03DD-69A5-0B62-7FA316B9AA05}"/>
              </a:ext>
            </a:extLst>
          </p:cNvPr>
          <p:cNvSpPr/>
          <p:nvPr/>
        </p:nvSpPr>
        <p:spPr>
          <a:xfrm>
            <a:off x="2547711" y="3224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4E55D9FC-0D0B-5164-4F8E-5BB284DED009}"/>
              </a:ext>
            </a:extLst>
          </p:cNvPr>
          <p:cNvSpPr/>
          <p:nvPr/>
        </p:nvSpPr>
        <p:spPr>
          <a:xfrm rot="16200000">
            <a:off x="6580000" y="2812705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E4077E78-6C0F-8155-B8EE-40C800633668}"/>
              </a:ext>
            </a:extLst>
          </p:cNvPr>
          <p:cNvSpPr/>
          <p:nvPr/>
        </p:nvSpPr>
        <p:spPr>
          <a:xfrm rot="16200000">
            <a:off x="6577309" y="2981261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ADFC6FC3-9BD6-9CDD-7E5E-9DBD0D766D61}"/>
              </a:ext>
            </a:extLst>
          </p:cNvPr>
          <p:cNvSpPr/>
          <p:nvPr/>
        </p:nvSpPr>
        <p:spPr>
          <a:xfrm rot="16200000">
            <a:off x="6577849" y="3153047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088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dim):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global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data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print("==========================")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'{data}\n')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return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dim=dim))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20, size=(3, 5))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</p:txBody>
      </p:sp>
    </p:spTree>
    <p:extLst>
      <p:ext uri="{BB962C8B-B14F-4D97-AF65-F5344CB8AC3E}">
        <p14:creationId xmlns:p14="http://schemas.microsoft.com/office/powerpoint/2010/main" val="4126776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4.4 </a:t>
            </a:r>
            <a:r>
              <a:rPr lang="ko-KR" altLang="en-US" dirty="0"/>
              <a:t>영상파일 처리</a:t>
            </a:r>
            <a:endParaRPr lang="en-US" altLang="ko-KR" dirty="0"/>
          </a:p>
          <a:p>
            <a:pPr lvl="1"/>
            <a:r>
              <a:rPr lang="en-US" altLang="ko-KR" dirty="0"/>
              <a:t>4.4.2 </a:t>
            </a:r>
            <a:r>
              <a:rPr lang="ko-KR" altLang="en-US" dirty="0"/>
              <a:t>영상파일 저장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'D:/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github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/OpenCV-Python/2022-10-04/images/test_image.jpg'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save_file_path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'D:/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github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/OpenCV-Python/2022-10-04/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save_images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/'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params_jpg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IMWRITE_JPEG_QUALITY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10)     # JPEG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화질 설정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params_png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IMWRITE_PNG_COMPRESSION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9</a:t>
            </a:r>
            <a:r>
              <a:rPr lang="en-US" altLang="ko-KR" sz="1600" dirty="0">
                <a:latin typeface="ubuntu mono derivative powerline" panose="020B0509030602030204" pitchFamily="49" charset="0"/>
              </a:rPr>
              <a:t>)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  # PNG </a:t>
            </a:r>
            <a:r>
              <a:rPr lang="ko-KR" altLang="en-US" sz="1600" b="0" dirty="0" err="1">
                <a:effectLst/>
                <a:latin typeface="ubuntu mono derivative powerline" panose="020B0509030602030204" pitchFamily="49" charset="0"/>
              </a:rPr>
              <a:t>압축율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 설정</a:t>
            </a:r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786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dim):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AF92AE-F14A-9EC7-C6F0-8C7256A19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34"/>
          <a:stretch/>
        </p:blipFill>
        <p:spPr>
          <a:xfrm>
            <a:off x="4872982" y="2209428"/>
            <a:ext cx="1656184" cy="26862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0301EC-F5D8-FFDE-076A-3EAB8321A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1921396"/>
            <a:ext cx="1455378" cy="334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89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100, 15).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(3, 5)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print("=======================")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SORT_EVERY_COLUMN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+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SORT_DESCENDING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sort5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sort6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axis=1)[:, ::-1]</a:t>
            </a:r>
          </a:p>
        </p:txBody>
      </p:sp>
    </p:spTree>
    <p:extLst>
      <p:ext uri="{BB962C8B-B14F-4D97-AF65-F5344CB8AC3E}">
        <p14:creationId xmlns:p14="http://schemas.microsoft.com/office/powerpoint/2010/main" val="3660030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040026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040026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029729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173745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39A529F-CE17-B88F-9087-B76FC811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3214144"/>
            <a:ext cx="1428949" cy="533474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87F1EFF-C9FE-11AB-B77D-23CC9E10A195}"/>
              </a:ext>
            </a:extLst>
          </p:cNvPr>
          <p:cNvSpPr/>
          <p:nvPr/>
        </p:nvSpPr>
        <p:spPr>
          <a:xfrm rot="5400000">
            <a:off x="7316950" y="2485528"/>
            <a:ext cx="287566" cy="162106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89C8B598-8BDC-68C1-E1A3-49A4D46DB253}"/>
              </a:ext>
            </a:extLst>
          </p:cNvPr>
          <p:cNvSpPr/>
          <p:nvPr/>
        </p:nvSpPr>
        <p:spPr>
          <a:xfrm rot="5400000">
            <a:off x="7316950" y="2834962"/>
            <a:ext cx="287566" cy="162106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13CBF7-0BC6-D9E6-2CF8-956D90D3874F}"/>
              </a:ext>
            </a:extLst>
          </p:cNvPr>
          <p:cNvSpPr/>
          <p:nvPr/>
        </p:nvSpPr>
        <p:spPr>
          <a:xfrm>
            <a:off x="3419872" y="5082440"/>
            <a:ext cx="4585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</a:t>
            </a:r>
          </a:p>
        </p:txBody>
      </p:sp>
    </p:spTree>
    <p:extLst>
      <p:ext uri="{BB962C8B-B14F-4D97-AF65-F5344CB8AC3E}">
        <p14:creationId xmlns:p14="http://schemas.microsoft.com/office/powerpoint/2010/main" val="352592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416671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416671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406374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550390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9C1B6F0-5579-BE7C-3D8F-CA68207FB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880" y="3361556"/>
            <a:ext cx="4339384" cy="7239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E23DC3-7469-D0A3-1175-7C5F583EB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4804742"/>
            <a:ext cx="4339384" cy="7239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F52167-32F0-4B9C-EFDD-31EF42CF9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241" y="3243375"/>
            <a:ext cx="1428949" cy="533474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C7427B0F-2FAE-6E88-5FD0-0FC59ABB9C7D}"/>
              </a:ext>
            </a:extLst>
          </p:cNvPr>
          <p:cNvSpPr/>
          <p:nvPr/>
        </p:nvSpPr>
        <p:spPr>
          <a:xfrm>
            <a:off x="2820524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471016EB-1E8D-42B4-6A8E-A599C6B91D22}"/>
              </a:ext>
            </a:extLst>
          </p:cNvPr>
          <p:cNvSpPr/>
          <p:nvPr/>
        </p:nvSpPr>
        <p:spPr>
          <a:xfrm>
            <a:off x="3287932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0EB51513-CAC7-0D27-059C-E689CC4150E1}"/>
              </a:ext>
            </a:extLst>
          </p:cNvPr>
          <p:cNvSpPr/>
          <p:nvPr/>
        </p:nvSpPr>
        <p:spPr>
          <a:xfrm>
            <a:off x="3744222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E0D43C-0FBE-AB9E-AFE8-E9FEA4798D10}"/>
              </a:ext>
            </a:extLst>
          </p:cNvPr>
          <p:cNvSpPr/>
          <p:nvPr/>
        </p:nvSpPr>
        <p:spPr>
          <a:xfrm>
            <a:off x="3419872" y="5082440"/>
            <a:ext cx="4968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SORT_EVERY_COLUMN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sort5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axis=0)</a:t>
            </a:r>
          </a:p>
        </p:txBody>
      </p:sp>
    </p:spTree>
    <p:extLst>
      <p:ext uri="{BB962C8B-B14F-4D97-AF65-F5344CB8AC3E}">
        <p14:creationId xmlns:p14="http://schemas.microsoft.com/office/powerpoint/2010/main" val="200507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045536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045536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035239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179255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39A529F-CE17-B88F-9087-B76FC811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240484"/>
            <a:ext cx="1428949" cy="533474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87F1EFF-C9FE-11AB-B77D-23CC9E10A195}"/>
              </a:ext>
            </a:extLst>
          </p:cNvPr>
          <p:cNvSpPr/>
          <p:nvPr/>
        </p:nvSpPr>
        <p:spPr>
          <a:xfrm rot="16200000">
            <a:off x="1887265" y="2469865"/>
            <a:ext cx="287566" cy="17021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BE3815FC-A766-A99B-1816-1AF663C3AF52}"/>
              </a:ext>
            </a:extLst>
          </p:cNvPr>
          <p:cNvSpPr/>
          <p:nvPr/>
        </p:nvSpPr>
        <p:spPr>
          <a:xfrm rot="16200000">
            <a:off x="1887266" y="2820742"/>
            <a:ext cx="287566" cy="17021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80DE9D-3793-A23D-849E-11AD30AB463C}"/>
              </a:ext>
            </a:extLst>
          </p:cNvPr>
          <p:cNvSpPr/>
          <p:nvPr/>
        </p:nvSpPr>
        <p:spPr>
          <a:xfrm>
            <a:off x="1403648" y="5094889"/>
            <a:ext cx="6617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+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SORT_DESCENDING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sort6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axis=1)[:, ::-1]</a:t>
            </a:r>
          </a:p>
        </p:txBody>
      </p:sp>
    </p:spTree>
    <p:extLst>
      <p:ext uri="{BB962C8B-B14F-4D97-AF65-F5344CB8AC3E}">
        <p14:creationId xmlns:p14="http://schemas.microsoft.com/office/powerpoint/2010/main" val="52373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4.4 </a:t>
            </a:r>
            <a:r>
              <a:rPr lang="ko-KR" altLang="en-US" dirty="0"/>
              <a:t>영상파일 처리</a:t>
            </a:r>
            <a:endParaRPr lang="en-US" altLang="ko-KR" dirty="0"/>
          </a:p>
          <a:p>
            <a:pPr lvl="1"/>
            <a:r>
              <a:rPr lang="en-US" altLang="ko-KR" dirty="0"/>
              <a:t>4.4.2 </a:t>
            </a:r>
            <a:r>
              <a:rPr lang="ko-KR" altLang="en-US" dirty="0"/>
              <a:t>영상파일 저장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imwrite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(f'{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save_file_path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}write_test1.jpg', image)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imwrite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(f'{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save_file_path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}write_test2.jpg', image,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params_jpg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imwrite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(f'{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save_file_path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}write_test3.png', image)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imwrite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(f'{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save_file_path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}write_test4.png', image,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params_png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dirty="0">
                <a:latin typeface="ubuntu mono derivative powerline" panose="020B0509030602030204" pitchFamily="49" charset="0"/>
              </a:rPr>
              <a:t>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rint(‘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저장완료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’)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DAA40D-4BDF-33BF-28E0-B7D9AF5E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986" y="1206500"/>
            <a:ext cx="2152950" cy="10574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CC0623-1D3A-E1E0-53E5-E1E1D8476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776186"/>
            <a:ext cx="1584176" cy="15890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68D589-433C-714F-1360-DB75636DA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45" y="3780001"/>
            <a:ext cx="1584176" cy="15841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19EC79-7C9A-11CC-B397-E81EEDEF1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593" y="3217540"/>
            <a:ext cx="3492239" cy="2397532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3DDD97-B3E4-5F72-2768-D487AB6E496F}"/>
              </a:ext>
            </a:extLst>
          </p:cNvPr>
          <p:cNvCxnSpPr/>
          <p:nvPr/>
        </p:nvCxnSpPr>
        <p:spPr>
          <a:xfrm>
            <a:off x="5940154" y="4297660"/>
            <a:ext cx="21602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BA292D0-9AD0-5627-A84B-1550231893F4}"/>
              </a:ext>
            </a:extLst>
          </p:cNvPr>
          <p:cNvCxnSpPr/>
          <p:nvPr/>
        </p:nvCxnSpPr>
        <p:spPr>
          <a:xfrm>
            <a:off x="7683450" y="4297660"/>
            <a:ext cx="21602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906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  <a:endParaRPr lang="en-US" altLang="ko-KR" dirty="0"/>
          </a:p>
          <a:p>
            <a:pPr lvl="1"/>
            <a:r>
              <a:rPr lang="en-US" altLang="ko-KR" dirty="0"/>
              <a:t>4.5.1 </a:t>
            </a:r>
            <a:r>
              <a:rPr lang="ko-KR" altLang="en-US" dirty="0"/>
              <a:t>카메라에서 프레임 읽기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capture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VideoCapture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while True: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ret, frame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if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(30) &gt;= 0: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break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스페이스바로 종료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exposure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CAP_PROP_EXPOSURE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노출 속성</a:t>
            </a:r>
          </a:p>
          <a:p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 = 'Camera'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(title, frame)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release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974E57-790F-28F5-F6E6-24BE1F570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746" y="1196911"/>
            <a:ext cx="3365726" cy="268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57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  <a:endParaRPr lang="en-US" altLang="ko-KR" dirty="0"/>
          </a:p>
          <a:p>
            <a:pPr lvl="1"/>
            <a:r>
              <a:rPr lang="en-US" altLang="ko-KR" dirty="0"/>
              <a:t>4.5.2 </a:t>
            </a:r>
            <a:r>
              <a:rPr lang="ko-KR" altLang="en-US" dirty="0"/>
              <a:t>카메라 프레임을 동영상 파일로 저장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capture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VideoCapture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fps = 29.97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delay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round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(1000/fps)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size = (640, 360)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fourcc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VideoWriter_fourcc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(*'DX50’)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카메라 속성을 실행창에 출력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print('width x height: ',size)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VideoWriterfourcc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: ',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fourcc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f'delay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: {delay}')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print('fps: ',fps)</a:t>
            </a:r>
          </a:p>
        </p:txBody>
      </p:sp>
    </p:spTree>
    <p:extLst>
      <p:ext uri="{BB962C8B-B14F-4D97-AF65-F5344CB8AC3E}">
        <p14:creationId xmlns:p14="http://schemas.microsoft.com/office/powerpoint/2010/main" val="2054147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  <a:endParaRPr lang="en-US" altLang="ko-KR" dirty="0"/>
          </a:p>
          <a:p>
            <a:pPr lvl="1"/>
            <a:r>
              <a:rPr lang="en-US" altLang="ko-KR" dirty="0"/>
              <a:t>4.5.2 </a:t>
            </a:r>
            <a:r>
              <a:rPr lang="ko-KR" altLang="en-US" dirty="0"/>
              <a:t>카메라 프레임을 동영상 파일로 저장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카메라 속성 지정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set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CAP_PROP_ZOOM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set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CAP_PROP_FOCUS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set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CAP_PROP_FRAME_WIDTH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size[0])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set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CAP_PROP_FRAME_HEIGHT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size[1])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동영상파일 개방 및 코덱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,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해상도 설정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writer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VideoWriter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('D:/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github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/OpenCV-Python/2022-10-04/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save_videos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/test_video1.avi',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fourcc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fps, size)</a:t>
            </a:r>
          </a:p>
        </p:txBody>
      </p:sp>
    </p:spTree>
    <p:extLst>
      <p:ext uri="{BB962C8B-B14F-4D97-AF65-F5344CB8AC3E}">
        <p14:creationId xmlns:p14="http://schemas.microsoft.com/office/powerpoint/2010/main" val="4011230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  <a:endParaRPr lang="en-US" altLang="ko-KR" dirty="0"/>
          </a:p>
          <a:p>
            <a:pPr lvl="1"/>
            <a:r>
              <a:rPr lang="en-US" altLang="ko-KR" dirty="0"/>
              <a:t>4.5.2 </a:t>
            </a:r>
            <a:r>
              <a:rPr lang="ko-KR" altLang="en-US" dirty="0"/>
              <a:t>카메라 프레임을 동영상 파일로 저장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while True: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ret, frame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if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(30) &gt;= 0: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break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스페이스바로 종료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writer.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write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(frame)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title = 'Camera'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(title, frame)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writer.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release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	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쓰기 종료</a:t>
            </a:r>
            <a:endParaRPr lang="en-US" altLang="ko-KR" sz="16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release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카메라 종료</a:t>
            </a:r>
            <a:endParaRPr lang="en-US" altLang="ko-KR" sz="16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79C79E-DAF2-2789-2CBF-495F0B2A5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425452"/>
            <a:ext cx="4020844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0509"/>
      </p:ext>
    </p:extLst>
  </p:cSld>
  <p:clrMapOvr>
    <a:masterClrMapping/>
  </p:clrMapOvr>
</p:sld>
</file>

<file path=ppt/theme/theme1.xml><?xml version="1.0" encoding="utf-8"?>
<a:theme xmlns:a="http://schemas.openxmlformats.org/drawingml/2006/main" name="2022 강의-영상처리">
  <a:themeElements>
    <a:clrScheme name="황토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황토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황토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2 강의-영상처리" id="{DA96F01B-16FD-43E6-A0E4-9BCD541D58C4}" vid="{0DDB9571-2880-46FF-9D67-65A468349C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9567</TotalTime>
  <Words>4111</Words>
  <Application>Microsoft Office PowerPoint</Application>
  <PresentationFormat>화면 슬라이드 쇼(16:10)</PresentationFormat>
  <Paragraphs>501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5" baseType="lpstr">
      <vt:lpstr>HY중고딕</vt:lpstr>
      <vt:lpstr>맑은 고딕</vt:lpstr>
      <vt:lpstr>휴먼엑스포</vt:lpstr>
      <vt:lpstr>Arial</vt:lpstr>
      <vt:lpstr>Bahnschrift SemiBold</vt:lpstr>
      <vt:lpstr>Broadway</vt:lpstr>
      <vt:lpstr>Times New Roman</vt:lpstr>
      <vt:lpstr>Ubuntu Mono derivative Powerlin</vt:lpstr>
      <vt:lpstr>ubuntu mono derivative powerline</vt:lpstr>
      <vt:lpstr>Wingdings</vt:lpstr>
      <vt:lpstr>2022 강의-영상처리</vt:lpstr>
      <vt:lpstr>CHAPTER 04 인터페이스 기초 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CHAPTER 05 기본 배열 연산 함수 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Kim Chan</cp:lastModifiedBy>
  <cp:revision>432</cp:revision>
  <cp:lastPrinted>2022-09-13T07:27:14Z</cp:lastPrinted>
  <dcterms:created xsi:type="dcterms:W3CDTF">2017-02-21T08:17:22Z</dcterms:created>
  <dcterms:modified xsi:type="dcterms:W3CDTF">2022-10-17T09:37:20Z</dcterms:modified>
</cp:coreProperties>
</file>